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7" r:id="rId22"/>
    <p:sldId id="280" r:id="rId23"/>
    <p:sldId id="281" r:id="rId24"/>
    <p:sldId id="278" r:id="rId25"/>
    <p:sldId id="259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/>
    <p:restoredTop sz="85206"/>
  </p:normalViewPr>
  <p:slideViewPr>
    <p:cSldViewPr>
      <p:cViewPr>
        <p:scale>
          <a:sx n="100" d="100"/>
          <a:sy n="100" d="100"/>
        </p:scale>
        <p:origin x="1568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27E9C-696B-5E4F-A606-5A46EEBADBC4}" type="datetimeFigureOut">
              <a:rPr kumimoji="1" lang="zh-TW" altLang="en-US" smtClean="0"/>
              <a:t>2016/1/22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E9C1D-C22A-264F-B5C1-A1E4AAC8C2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433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E9C1D-C22A-264F-B5C1-A1E4AAC8C2D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0792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E9C1D-C22A-264F-B5C1-A1E4AAC8C2D4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498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2016/1/22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28794" y="5143512"/>
            <a:ext cx="5172084" cy="1470025"/>
          </a:xfrm>
        </p:spPr>
        <p:txBody>
          <a:bodyPr>
            <a:normAutofit/>
          </a:bodyPr>
          <a:lstStyle/>
          <a:p>
            <a:pPr algn="l"/>
            <a:r>
              <a:rPr lang="en-US" altLang="zh-TW" sz="3200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Corona SDK</a:t>
            </a:r>
            <a:r>
              <a:rPr lang="zh-TW" altLang="en-US" sz="3200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zh-TW" altLang="en-US" sz="2800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000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精選 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API</a:t>
            </a:r>
            <a:r>
              <a:rPr lang="zh-TW" altLang="en-US" sz="2000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快速入門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000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第五章 </a:t>
            </a:r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Display </a:t>
            </a:r>
            <a:r>
              <a:rPr lang="zh-TW" altLang="en-US" sz="2000" dirty="0" smtClean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視覺物件</a:t>
            </a:r>
            <a:endParaRPr lang="zh-TW" altLang="en-US" sz="2000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F.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display.currentStage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場景物件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  <a:endParaRPr lang="en-US" altLang="zh-TW" sz="1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stage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物件其實就是容納視覺物件的容器，其實就是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group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群組的最頂層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stage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只能容納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DisplayObject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物件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簡稱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DO)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group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物件，基本操作概念跟陣列一樣，有新增、刪除與排序的概念。如果有操作過微軟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PPT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簡報，應該很清楚新增在畫面的圖片會蓋住之前的舊圖，像是圖Ａ，而且可以交換順序變圖Ｂ，甚至可以進行群組變成可一起移動的物件。另外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group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有一種樹狀結構如圖Ｃ，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舞台先產生，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b,c,d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依序產生為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的子物件，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c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可以蓋住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d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可以蓋住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c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跟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e,f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c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的子物件，都可以蓋住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。關於新增、刪除與更改排序請參考Ｐ小節。</a:t>
            </a: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zh-TW" altLang="en-US" sz="105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05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4290963"/>
            <a:ext cx="93610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827584" y="4653136"/>
            <a:ext cx="1224136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483768" y="4653136"/>
            <a:ext cx="1224136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267744" y="4290963"/>
            <a:ext cx="93610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79612" y="60271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圖Ａ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724677" y="60271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圖Ｂ</a:t>
            </a:r>
            <a:endParaRPr lang="zh-TW" altLang="en-US" dirty="0"/>
          </a:p>
        </p:txBody>
      </p:sp>
      <p:grpSp>
        <p:nvGrpSpPr>
          <p:cNvPr id="29" name="群組 28"/>
          <p:cNvGrpSpPr/>
          <p:nvPr/>
        </p:nvGrpSpPr>
        <p:grpSpPr>
          <a:xfrm>
            <a:off x="3946610" y="4256088"/>
            <a:ext cx="3459956" cy="2282516"/>
            <a:chOff x="4572001" y="4256088"/>
            <a:chExt cx="3459956" cy="2282516"/>
          </a:xfrm>
        </p:grpSpPr>
        <p:sp>
          <p:nvSpPr>
            <p:cNvPr id="10" name="矩形 9"/>
            <p:cNvSpPr/>
            <p:nvPr/>
          </p:nvSpPr>
          <p:spPr>
            <a:xfrm>
              <a:off x="5261248" y="4256088"/>
              <a:ext cx="2047056" cy="3600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/>
                <a:t>Stage (group)-a</a:t>
              </a:r>
              <a:endParaRPr kumimoji="1" lang="zh-TW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600700" y="5047047"/>
              <a:ext cx="1368152" cy="3600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itchFamily="34" charset="-120"/>
                  <a:ea typeface="微軟正黑體" pitchFamily="34" charset="-120"/>
                </a:rPr>
                <a:t>子</a:t>
              </a:r>
              <a:r>
                <a:rPr kumimoji="1" lang="en-US" altLang="zh-TW" dirty="0" smtClean="0"/>
                <a:t>group-c</a:t>
              </a:r>
              <a:endParaRPr kumimoji="1"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572001" y="5047047"/>
              <a:ext cx="853802" cy="3600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/>
                <a:t>DO-b</a:t>
              </a:r>
              <a:endParaRPr kumimoji="1"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78155" y="5047047"/>
              <a:ext cx="853802" cy="3600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/>
                <a:t>DO-d</a:t>
              </a:r>
              <a:endParaRPr kumimoji="1"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261248" y="5766123"/>
              <a:ext cx="853802" cy="3600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/>
                <a:t>DO-e</a:t>
              </a:r>
              <a:endParaRPr kumimoji="1"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324353" y="5766123"/>
              <a:ext cx="853802" cy="36004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/>
                <a:t>DO-f</a:t>
              </a:r>
              <a:endParaRPr kumimoji="1" lang="zh-TW" altLang="en-US" dirty="0"/>
            </a:p>
          </p:txBody>
        </p:sp>
        <p:cxnSp>
          <p:nvCxnSpPr>
            <p:cNvPr id="19" name="肘形接點 18"/>
            <p:cNvCxnSpPr>
              <a:stCxn id="10" idx="2"/>
              <a:endCxn id="13" idx="0"/>
            </p:cNvCxnSpPr>
            <p:nvPr/>
          </p:nvCxnSpPr>
          <p:spPr>
            <a:xfrm rot="5400000">
              <a:off x="5426380" y="4188650"/>
              <a:ext cx="430919" cy="128587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接點 20"/>
            <p:cNvCxnSpPr>
              <a:stCxn id="11" idx="2"/>
              <a:endCxn id="15" idx="0"/>
            </p:cNvCxnSpPr>
            <p:nvPr/>
          </p:nvCxnSpPr>
          <p:spPr>
            <a:xfrm rot="5400000">
              <a:off x="5806945" y="5288292"/>
              <a:ext cx="359036" cy="59662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接點 22"/>
            <p:cNvCxnSpPr>
              <a:stCxn id="10" idx="2"/>
              <a:endCxn id="11" idx="0"/>
            </p:cNvCxnSpPr>
            <p:nvPr/>
          </p:nvCxnSpPr>
          <p:spPr>
            <a:xfrm rot="5400000">
              <a:off x="6069317" y="4831587"/>
              <a:ext cx="43091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接點 24"/>
            <p:cNvCxnSpPr>
              <a:stCxn id="11" idx="2"/>
              <a:endCxn id="16" idx="0"/>
            </p:cNvCxnSpPr>
            <p:nvPr/>
          </p:nvCxnSpPr>
          <p:spPr>
            <a:xfrm rot="16200000" flipH="1">
              <a:off x="6338497" y="5353366"/>
              <a:ext cx="359036" cy="46647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接點 26"/>
            <p:cNvCxnSpPr>
              <a:stCxn id="10" idx="2"/>
              <a:endCxn id="14" idx="0"/>
            </p:cNvCxnSpPr>
            <p:nvPr/>
          </p:nvCxnSpPr>
          <p:spPr>
            <a:xfrm rot="16200000" flipH="1">
              <a:off x="6729457" y="4171447"/>
              <a:ext cx="430919" cy="13202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5955260" y="6169272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 smtClean="0">
                  <a:latin typeface="微軟正黑體" pitchFamily="34" charset="-120"/>
                  <a:ea typeface="微軟正黑體" pitchFamily="34" charset="-120"/>
                </a:rPr>
                <a:t>圖</a:t>
              </a:r>
              <a:r>
                <a:rPr lang="en-US" altLang="zh-TW" dirty="0">
                  <a:latin typeface="微軟正黑體" pitchFamily="34" charset="-120"/>
                  <a:ea typeface="微軟正黑體" pitchFamily="34" charset="-120"/>
                </a:rPr>
                <a:t>C</a:t>
              </a:r>
              <a:endParaRPr lang="zh-TW" altLang="en-US" dirty="0"/>
            </a:p>
          </p:txBody>
        </p:sp>
      </p:grpSp>
      <p:sp>
        <p:nvSpPr>
          <p:cNvPr id="30" name="矩形 29"/>
          <p:cNvSpPr/>
          <p:nvPr/>
        </p:nvSpPr>
        <p:spPr>
          <a:xfrm>
            <a:off x="6658115" y="4437692"/>
            <a:ext cx="20377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err="1" smtClean="0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800" dirty="0" smtClean="0">
                <a:latin typeface="微軟正黑體" pitchFamily="34" charset="-120"/>
                <a:ea typeface="微軟正黑體" pitchFamily="34" charset="-120"/>
              </a:rPr>
              <a:t> = 3</a:t>
            </a:r>
            <a:r>
              <a:rPr lang="zh-TW" altLang="en-US" sz="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sz="800" dirty="0"/>
          </a:p>
        </p:txBody>
      </p:sp>
      <p:sp>
        <p:nvSpPr>
          <p:cNvPr id="31" name="矩形 30"/>
          <p:cNvSpPr/>
          <p:nvPr/>
        </p:nvSpPr>
        <p:spPr>
          <a:xfrm>
            <a:off x="5636376" y="5388082"/>
            <a:ext cx="13452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 err="1" smtClean="0">
                <a:latin typeface="微軟正黑體" pitchFamily="34" charset="-120"/>
                <a:ea typeface="微軟正黑體" pitchFamily="34" charset="-120"/>
              </a:rPr>
              <a:t>group.numChildren</a:t>
            </a:r>
            <a:r>
              <a:rPr lang="en-US" altLang="zh-TW" sz="800" dirty="0" smtClean="0">
                <a:latin typeface="微軟正黑體" pitchFamily="34" charset="-120"/>
                <a:ea typeface="微軟正黑體" pitchFamily="34" charset="-120"/>
              </a:rPr>
              <a:t> = 2</a:t>
            </a:r>
            <a:r>
              <a:rPr lang="zh-TW" altLang="en-US" sz="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632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display.newCircle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新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增圓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myCircle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display.newCircle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( 100, 100, 30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建立座標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100,100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半徑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30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的圓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myCircle:setFillColor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1, 0.5, 0.5 ) 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建立淺紅色填充</a:t>
            </a: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myCircle.strokeWidth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5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圓邊框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5px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myCircle:setStrokeColor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( 1, 0, 0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 --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紅色圓邊框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--&gt;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，因為舞台增加一個圓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newCircle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建立時隱含執行一段程式碼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display.currentStage:insert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myCircle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，將圓物件加入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stage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群組中</a:t>
            </a:r>
          </a:p>
          <a:p>
            <a:pPr marL="0" indent="0">
              <a:buNone/>
            </a:pP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293096"/>
            <a:ext cx="2565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H.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display.newLine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新增線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line=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display.newLine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( 0, 0, 100, 100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建立座標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0,0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到座標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100,100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線段</a:t>
            </a: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line:setStrokeColor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( 1, 1, 0, 0.5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半透明黃色線</a:t>
            </a: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line.strokeWidth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8 --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線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8px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粗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--&gt;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，因為舞台增加一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個線斷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視覺物件建立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時隱含執行一段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程式將視覺物件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加入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stage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群組中</a:t>
            </a:r>
          </a:p>
          <a:p>
            <a:pPr marL="0" indent="0">
              <a:buNone/>
            </a:pP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64" y="4653136"/>
            <a:ext cx="2413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I.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display.newPolygon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新增多邊形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  <a:endParaRPr lang="en-US" altLang="zh-TW" sz="1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it-IT" altLang="zh-TW" sz="1600" dirty="0" err="1">
                <a:latin typeface="微軟正黑體" pitchFamily="34" charset="-120"/>
                <a:ea typeface="微軟正黑體" pitchFamily="34" charset="-120"/>
              </a:rPr>
              <a:t>local</a:t>
            </a:r>
            <a:r>
              <a:rPr lang="it-IT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it-IT" altLang="zh-TW" sz="1600" dirty="0" err="1">
                <a:latin typeface="微軟正黑體" pitchFamily="34" charset="-120"/>
                <a:ea typeface="微軟正黑體" pitchFamily="34" charset="-120"/>
              </a:rPr>
              <a:t>vertices</a:t>
            </a:r>
            <a:r>
              <a:rPr lang="it-IT" altLang="zh-TW" sz="1600" dirty="0">
                <a:latin typeface="微軟正黑體" pitchFamily="34" charset="-120"/>
                <a:ea typeface="微軟正黑體" pitchFamily="34" charset="-120"/>
              </a:rPr>
              <a:t> = { 0,-110, 27,-35, 105,-35, 43,16, 65,90, 0,45, -65,90, -43,15, -105,-35, -27,-35, </a:t>
            </a:r>
            <a:r>
              <a:rPr lang="it-IT" altLang="zh-TW" sz="1600" dirty="0" smtClean="0">
                <a:latin typeface="微軟正黑體" pitchFamily="34" charset="-120"/>
                <a:ea typeface="微軟正黑體" pitchFamily="34" charset="-120"/>
              </a:rPr>
              <a:t>} 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多邊形點座標</a:t>
            </a:r>
            <a:endParaRPr lang="it-IT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it-IT" altLang="zh-TW" sz="1600" dirty="0" err="1" smtClean="0">
                <a:latin typeface="微軟正黑體" pitchFamily="34" charset="-120"/>
                <a:ea typeface="微軟正黑體" pitchFamily="34" charset="-120"/>
              </a:rPr>
              <a:t>local</a:t>
            </a:r>
            <a:r>
              <a:rPr lang="it-IT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it-IT" altLang="zh-TW" sz="1600" dirty="0">
                <a:latin typeface="微軟正黑體" pitchFamily="34" charset="-120"/>
                <a:ea typeface="微軟正黑體" pitchFamily="34" charset="-120"/>
              </a:rPr>
              <a:t>star = </a:t>
            </a:r>
            <a:r>
              <a:rPr lang="it-IT" altLang="zh-TW" sz="1600" dirty="0" err="1">
                <a:latin typeface="微軟正黑體" pitchFamily="34" charset="-120"/>
                <a:ea typeface="微軟正黑體" pitchFamily="34" charset="-120"/>
              </a:rPr>
              <a:t>display.newPolygon</a:t>
            </a:r>
            <a:r>
              <a:rPr lang="it-IT" altLang="zh-TW" sz="1600" dirty="0">
                <a:latin typeface="微軟正黑體" pitchFamily="34" charset="-120"/>
                <a:ea typeface="微軟正黑體" pitchFamily="34" charset="-120"/>
              </a:rPr>
              <a:t>( 100, 100, </a:t>
            </a:r>
            <a:r>
              <a:rPr lang="it-IT" altLang="zh-TW" sz="1600" dirty="0" err="1">
                <a:latin typeface="微軟正黑體" pitchFamily="34" charset="-120"/>
                <a:ea typeface="微軟正黑體" pitchFamily="34" charset="-120"/>
              </a:rPr>
              <a:t>vertices</a:t>
            </a:r>
            <a:r>
              <a:rPr lang="it-IT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it-IT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座標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100,100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處繪製點座標</a:t>
            </a:r>
            <a:endParaRPr lang="it-IT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it-IT" altLang="zh-TW" sz="1600" dirty="0" err="1" smtClean="0">
                <a:latin typeface="微軟正黑體" pitchFamily="34" charset="-120"/>
                <a:ea typeface="微軟正黑體" pitchFamily="34" charset="-120"/>
              </a:rPr>
              <a:t>star.strokeWidth</a:t>
            </a:r>
            <a:r>
              <a:rPr lang="it-IT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it-IT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it-IT" altLang="zh-TW" sz="1600" dirty="0" smtClean="0"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邊線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10px</a:t>
            </a:r>
            <a:endParaRPr lang="it-IT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it-IT" altLang="zh-TW" sz="1600" dirty="0" err="1" smtClean="0">
                <a:latin typeface="微軟正黑體" pitchFamily="34" charset="-120"/>
                <a:ea typeface="微軟正黑體" pitchFamily="34" charset="-120"/>
              </a:rPr>
              <a:t>star:setStrokeColor</a:t>
            </a:r>
            <a:r>
              <a:rPr lang="it-IT" altLang="zh-TW" sz="1600" dirty="0">
                <a:latin typeface="微軟正黑體" pitchFamily="34" charset="-120"/>
                <a:ea typeface="微軟正黑體" pitchFamily="34" charset="-120"/>
              </a:rPr>
              <a:t>( 1, 0, 0 </a:t>
            </a:r>
            <a:r>
              <a:rPr lang="it-IT" altLang="zh-TW" sz="1600" dirty="0" smtClean="0">
                <a:latin typeface="微軟正黑體" pitchFamily="34" charset="-120"/>
                <a:ea typeface="微軟正黑體" pitchFamily="34" charset="-120"/>
              </a:rPr>
              <a:t>) 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邊線顏色為紅色</a:t>
            </a:r>
            <a:endParaRPr lang="it-IT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it-IT" altLang="zh-TW" sz="1600" dirty="0" err="1" smtClean="0">
                <a:latin typeface="微軟正黑體" pitchFamily="34" charset="-120"/>
                <a:ea typeface="微軟正黑體" pitchFamily="34" charset="-120"/>
              </a:rPr>
              <a:t>star.xScale</a:t>
            </a:r>
            <a:r>
              <a:rPr lang="it-IT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it-IT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it-IT" altLang="zh-TW" sz="1600" dirty="0" smtClean="0">
                <a:latin typeface="微軟正黑體" pitchFamily="34" charset="-120"/>
                <a:ea typeface="微軟正黑體" pitchFamily="34" charset="-120"/>
              </a:rPr>
              <a:t>0.5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縮小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x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軸一半</a:t>
            </a:r>
            <a:endParaRPr lang="it-IT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it-IT" altLang="zh-TW" sz="1600" dirty="0" err="1" smtClean="0">
                <a:latin typeface="微軟正黑體" pitchFamily="34" charset="-120"/>
                <a:ea typeface="微軟正黑體" pitchFamily="34" charset="-120"/>
              </a:rPr>
              <a:t>star.yScale</a:t>
            </a:r>
            <a:r>
              <a:rPr lang="it-IT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it-IT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it-IT" altLang="zh-TW" sz="1600" dirty="0" smtClean="0">
                <a:latin typeface="微軟正黑體" pitchFamily="34" charset="-120"/>
                <a:ea typeface="微軟正黑體" pitchFamily="34" charset="-120"/>
              </a:rPr>
              <a:t>0.5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縮小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y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軸一半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--&gt;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，因為舞台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增加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一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個多邊形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視覺物件建立時隱含執行一段程式將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視覺物件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加入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stage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群組中</a:t>
            </a:r>
          </a:p>
          <a:p>
            <a:pPr marL="0" indent="0">
              <a:buNone/>
            </a:pP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4221088"/>
            <a:ext cx="2413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J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display.newRect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新增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矩形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</a:p>
          <a:p>
            <a:pPr marL="0" indent="0">
              <a:buNone/>
            </a:pP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local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rect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display.newRect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( 100, 100, 150, 100 ) -- 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座標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100,100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寬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150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高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100</a:t>
            </a:r>
          </a:p>
          <a:p>
            <a:pPr marL="0" indent="0">
              <a:buNone/>
            </a:pP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rect</a:t>
            </a: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.strokeWidth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= 3 -- 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邊框粗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3px</a:t>
            </a:r>
          </a:p>
          <a:p>
            <a:pPr marL="0" indent="0">
              <a:buNone/>
            </a:pP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rect:setFillColor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( 0.5 ) -- 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填充</a:t>
            </a:r>
            <a:r>
              <a:rPr lang="zh-TW" altLang="de-DE" sz="1600" dirty="0" smtClean="0">
                <a:latin typeface="微軟正黑體" pitchFamily="34" charset="-120"/>
                <a:ea typeface="微軟正黑體" pitchFamily="34" charset="-120"/>
              </a:rPr>
              <a:t>灰色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rect:setStrokeColor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( 1, 0, 0 ) -- 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邊框</a:t>
            </a:r>
            <a:r>
              <a:rPr lang="zh-TW" altLang="de-DE" sz="1600" dirty="0" smtClean="0">
                <a:latin typeface="微軟正黑體" pitchFamily="34" charset="-120"/>
                <a:ea typeface="微軟正黑體" pitchFamily="34" charset="-120"/>
              </a:rPr>
              <a:t>紅色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--&gt;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，因為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舞台增加一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個矩形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視覺物件建立時隱含執行一段程式將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視覺物件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加入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stage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群組中</a:t>
            </a: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4293096"/>
            <a:ext cx="25781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K.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display.newRoundedRect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新增導角矩形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roundedRect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display.newRoundedRect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( 100, 100, 150, 100, 12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)--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座標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100,100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寬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150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高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100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，圓角直徑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12px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roundedRect.strokeWidth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3 --</a:t>
            </a:r>
            <a:r>
              <a:rPr lang="zh-TW" altLang="de-DE" sz="1600" dirty="0" smtClean="0">
                <a:latin typeface="微軟正黑體" pitchFamily="34" charset="-120"/>
                <a:ea typeface="微軟正黑體" pitchFamily="34" charset="-120"/>
              </a:rPr>
              <a:t>邊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框粗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3px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roundedRect:setFillColor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( 0.5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填充</a:t>
            </a:r>
            <a:r>
              <a:rPr lang="zh-TW" altLang="de-DE" sz="1600" dirty="0" smtClean="0">
                <a:latin typeface="微軟正黑體" pitchFamily="34" charset="-120"/>
                <a:ea typeface="微軟正黑體" pitchFamily="34" charset="-120"/>
              </a:rPr>
              <a:t>灰色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roundedRect:setStrokeColor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( 1, 0, 0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 -- 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邊框</a:t>
            </a:r>
            <a:r>
              <a:rPr lang="zh-TW" altLang="de-DE" sz="1600" dirty="0" smtClean="0">
                <a:latin typeface="微軟正黑體" pitchFamily="34" charset="-120"/>
                <a:ea typeface="微軟正黑體" pitchFamily="34" charset="-120"/>
              </a:rPr>
              <a:t>紅色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--&gt;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，因為舞台增加一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個導角矩形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視覺物件建立時隱含執行一段程式將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視覺物件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加入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stage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群組中</a:t>
            </a: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437112"/>
            <a:ext cx="24638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display.newText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新增文字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myText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display.newText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"Hello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World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!",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50, 50,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native.systemFont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, 16 ) --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座標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50,50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、系統字、字級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16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myText:setFillColor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( 0, 1, 0 ) --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文字顏色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綠色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--&gt;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，因為舞台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增加文字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視覺物件建立時隱含執行一段程式將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視覺物件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加入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stage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群組中</a:t>
            </a: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301208"/>
            <a:ext cx="2387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7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M.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display.newEmbossText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新增浮雕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文字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myText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display.newEmbossedText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"hello",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50, 50,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native.systemFont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, 16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--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座標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50,50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、系統字、字級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16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myText:setFillColor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( 0, 1, 0 )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綠字</a:t>
            </a: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myText:setText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"Corona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World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!" 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重設文字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color = {highlight = { r=1, g=1, b=1 },shadow = { r=0.3, g=0.3, b=0.3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}}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特效</a:t>
            </a: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myText:setEmbossColor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color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設置浮雕特效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--&gt;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，因為舞台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增加浮雕文字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視覺物件建立時隱含執行一段程式將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視覺物件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加入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stage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群組中</a:t>
            </a:r>
          </a:p>
          <a:p>
            <a:pPr marL="0" indent="0">
              <a:buNone/>
            </a:pP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164" y="5229200"/>
            <a:ext cx="2400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2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N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display.newImage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新增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圖片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display.newImage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("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cats.png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")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myImage:translate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display.contentCenterX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, 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display.contentCenterY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myImage.xScale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0.5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myImage.yScale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0.5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--&gt;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，因為舞台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增加圖片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視覺物件建立時隱含執行一段程式將視覺物件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加入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stage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群組中</a:t>
            </a:r>
          </a:p>
          <a:p>
            <a:pPr marL="0" indent="0">
              <a:buNone/>
            </a:pP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04664"/>
            <a:ext cx="3087840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6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45220" y="6093296"/>
            <a:ext cx="5066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 smtClean="0">
                <a:latin typeface="微軟正黑體" pitchFamily="34" charset="-120"/>
                <a:ea typeface="微軟正黑體" pitchFamily="34" charset="-120"/>
              </a:rPr>
              <a:t>作者的插畫</a:t>
            </a:r>
            <a:r>
              <a:rPr lang="en-US" altLang="zh-TW" sz="1400" dirty="0" smtClean="0">
                <a:latin typeface="微軟正黑體" pitchFamily="34" charset="-120"/>
                <a:ea typeface="微軟正黑體" pitchFamily="34" charset="-120"/>
              </a:rPr>
              <a:t> 400x400 </a:t>
            </a:r>
            <a:r>
              <a:rPr lang="en-US" altLang="zh-TW" sz="1400" dirty="0" err="1" smtClean="0">
                <a:latin typeface="微軟正黑體" pitchFamily="34" charset="-120"/>
                <a:ea typeface="微軟正黑體" pitchFamily="34" charset="-120"/>
              </a:rPr>
              <a:t>cats.png</a:t>
            </a:r>
            <a:r>
              <a:rPr lang="en-US" altLang="zh-TW" sz="14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400" dirty="0" smtClean="0">
                <a:latin typeface="微軟正黑體" pitchFamily="34" charset="-120"/>
                <a:ea typeface="微軟正黑體" pitchFamily="34" charset="-120"/>
              </a:rPr>
              <a:t>歡迎截圖測試</a:t>
            </a:r>
            <a:endParaRPr lang="zh-TW" altLang="en-US" sz="14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487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作者介紹</a:t>
            </a:r>
            <a:endParaRPr lang="zh-TW" altLang="en-US" sz="3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梁紘謙 </a:t>
            </a:r>
            <a:r>
              <a:rPr lang="en-US" altLang="zh-TW" sz="2600" dirty="0" smtClean="0">
                <a:latin typeface="微軟正黑體" pitchFamily="34" charset="-120"/>
                <a:ea typeface="微軟正黑體" pitchFamily="34" charset="-120"/>
              </a:rPr>
              <a:t>Edwin Liang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lue Seeds 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芙彤園有限公司 創意總監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元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智資訊傳播大學研究所畢業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專長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網站設計、視覺設計、商品攝影、遊戲設計、影音設計、企劃與研究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興趣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沒事找事做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、交朋友、電影、動漫、讀書、慢跑游泳、旅遊美食、</a:t>
            </a: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討論商業模式、電子商務</a:t>
            </a:r>
          </a:p>
          <a:p>
            <a:pPr>
              <a:buNone/>
            </a:pPr>
            <a:endParaRPr lang="zh-TW" altLang="en-US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Email :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designplusplus.mail@gmail.com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Website :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www.blueseeds.com.tw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None/>
            </a:pPr>
            <a:endParaRPr lang="en-US" altLang="zh-TW" sz="20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836712"/>
            <a:ext cx="1566174" cy="2088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O.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display.newImageRect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新增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指定大小圖片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簡易範例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display.newImage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"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cats.png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", 320, 480) --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指定圖片大小剛好填滿螢幕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myImage:translate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display.contentCenterX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, 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display.contentCenterY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--&gt;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，因為舞台增加圖片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視覺物件建立時隱含執行一段程式將視覺物件</a:t>
            </a:r>
          </a:p>
          <a:p>
            <a:pPr marL="0" indent="0">
              <a:buNone/>
            </a:pP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加入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stage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群組中</a:t>
            </a:r>
          </a:p>
          <a:p>
            <a:pPr marL="0" indent="0">
              <a:buNone/>
            </a:pP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196752"/>
            <a:ext cx="26447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P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display.newGroup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新增群組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display.newImageRect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("cats.png",200,200) --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自動新增到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stage</a:t>
            </a: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myImage:translate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(100,100)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myImage2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display.newImageRect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("cats.png",200,200) --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自動新增到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stage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myImage2:translate(150,150)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myImage2:toBack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() --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更改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排序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 --&gt;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是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group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裡存放物件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個數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myGroup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display.newGroup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輸出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，因為加了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group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物件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myGroup:insert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(myImage2)</a:t>
            </a: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myGroup:insert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myImage2:toFront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() --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更改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排序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display.currentStage.numChildren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 --&gt;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，因為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stage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下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只剩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myGroup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一個子物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件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myGroup.numChildren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 --&gt;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myGroup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裡有兩張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圖</a:t>
            </a:r>
          </a:p>
          <a:p>
            <a:pPr marL="0" indent="0">
              <a:buNone/>
            </a:pP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myGroup:translate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(50,50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你會發現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group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所包含兩張圖會一起移動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myImage:removeSelf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()--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或使用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display.remove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nil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myGroup.numChildren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) --&gt;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被刪除踢出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myGroup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請一步一步編譯看結果，下一頁有圖示流程更清楚</a:t>
            </a: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66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P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display.newGroup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新增群組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圖示流程</a:t>
            </a: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2132856"/>
            <a:ext cx="2047056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Stage (group)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89186" y="2923815"/>
            <a:ext cx="898550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image1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41388" y="2923815"/>
            <a:ext cx="876177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mtClean="0"/>
              <a:t>image2</a:t>
            </a:r>
            <a:endParaRPr kumimoji="1" lang="zh-TW" altLang="en-US" dirty="0"/>
          </a:p>
        </p:txBody>
      </p:sp>
      <p:cxnSp>
        <p:nvCxnSpPr>
          <p:cNvPr id="11" name="肘形接點 10"/>
          <p:cNvCxnSpPr>
            <a:stCxn id="5" idx="2"/>
            <a:endCxn id="7" idx="0"/>
          </p:cNvCxnSpPr>
          <p:nvPr/>
        </p:nvCxnSpPr>
        <p:spPr>
          <a:xfrm rot="5400000">
            <a:off x="1121316" y="2410042"/>
            <a:ext cx="430919" cy="5966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5" idx="2"/>
            <a:endCxn id="8" idx="0"/>
          </p:cNvCxnSpPr>
          <p:nvPr/>
        </p:nvCxnSpPr>
        <p:spPr>
          <a:xfrm rot="16200000" flipH="1">
            <a:off x="1691823" y="2436160"/>
            <a:ext cx="430919" cy="544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82508" y="3354733"/>
            <a:ext cx="2008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1.image2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蓋在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image1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上面</a:t>
            </a:r>
            <a:endParaRPr lang="en-US" altLang="zh-TW" sz="1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916876" y="2132856"/>
            <a:ext cx="2047056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Stage (group)</a:t>
            </a:r>
            <a:endParaRPr kumimoji="1"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894502" y="2923815"/>
            <a:ext cx="898550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image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046704" y="2923815"/>
            <a:ext cx="876177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image1</a:t>
            </a:r>
            <a:endParaRPr kumimoji="1" lang="zh-TW" altLang="en-US" dirty="0"/>
          </a:p>
        </p:txBody>
      </p:sp>
      <p:cxnSp>
        <p:nvCxnSpPr>
          <p:cNvPr id="30" name="肘形接點 29"/>
          <p:cNvCxnSpPr>
            <a:stCxn id="27" idx="2"/>
            <a:endCxn id="28" idx="0"/>
          </p:cNvCxnSpPr>
          <p:nvPr/>
        </p:nvCxnSpPr>
        <p:spPr>
          <a:xfrm rot="5400000">
            <a:off x="3426632" y="2410042"/>
            <a:ext cx="430919" cy="5966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接點 30"/>
          <p:cNvCxnSpPr>
            <a:stCxn id="27" idx="2"/>
            <a:endCxn id="29" idx="0"/>
          </p:cNvCxnSpPr>
          <p:nvPr/>
        </p:nvCxnSpPr>
        <p:spPr>
          <a:xfrm rot="16200000" flipH="1">
            <a:off x="3997139" y="2436160"/>
            <a:ext cx="430919" cy="544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987824" y="3354733"/>
            <a:ext cx="2008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2.image1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蓋在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image2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上面</a:t>
            </a:r>
            <a:endParaRPr lang="en-US" altLang="zh-TW" sz="1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220072" y="2132856"/>
            <a:ext cx="2047056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Stage (group)</a:t>
            </a:r>
            <a:endParaRPr kumimoji="1"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197698" y="2923815"/>
            <a:ext cx="898550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image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349900" y="2923815"/>
            <a:ext cx="876177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image1</a:t>
            </a:r>
            <a:endParaRPr kumimoji="1" lang="zh-TW" altLang="en-US" dirty="0"/>
          </a:p>
        </p:txBody>
      </p:sp>
      <p:cxnSp>
        <p:nvCxnSpPr>
          <p:cNvPr id="36" name="肘形接點 35"/>
          <p:cNvCxnSpPr>
            <a:stCxn id="33" idx="2"/>
            <a:endCxn id="34" idx="0"/>
          </p:cNvCxnSpPr>
          <p:nvPr/>
        </p:nvCxnSpPr>
        <p:spPr>
          <a:xfrm rot="5400000">
            <a:off x="5729828" y="2410042"/>
            <a:ext cx="430919" cy="5966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接點 36"/>
          <p:cNvCxnSpPr>
            <a:stCxn id="33" idx="2"/>
            <a:endCxn id="35" idx="0"/>
          </p:cNvCxnSpPr>
          <p:nvPr/>
        </p:nvCxnSpPr>
        <p:spPr>
          <a:xfrm rot="16200000" flipH="1">
            <a:off x="6300335" y="2436160"/>
            <a:ext cx="430919" cy="544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013718" y="3354733"/>
            <a:ext cx="13366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3. 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新增</a:t>
            </a:r>
            <a:r>
              <a:rPr lang="en-US" altLang="zh-TW" sz="1200" dirty="0" err="1" smtClean="0">
                <a:latin typeface="微軟正黑體" pitchFamily="34" charset="-120"/>
                <a:ea typeface="微軟正黑體" pitchFamily="34" charset="-120"/>
              </a:rPr>
              <a:t>myGroup</a:t>
            </a:r>
            <a:endParaRPr lang="en-US" altLang="zh-TW" sz="1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364562" y="2923814"/>
            <a:ext cx="1288534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myGroup</a:t>
            </a:r>
            <a:endParaRPr kumimoji="1" lang="zh-TW" altLang="en-US" dirty="0"/>
          </a:p>
        </p:txBody>
      </p:sp>
      <p:cxnSp>
        <p:nvCxnSpPr>
          <p:cNvPr id="41" name="肘形接點 40"/>
          <p:cNvCxnSpPr>
            <a:stCxn id="33" idx="2"/>
            <a:endCxn id="39" idx="0"/>
          </p:cNvCxnSpPr>
          <p:nvPr/>
        </p:nvCxnSpPr>
        <p:spPr>
          <a:xfrm rot="16200000" flipH="1">
            <a:off x="6910755" y="1825740"/>
            <a:ext cx="430918" cy="17652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89186" y="4005064"/>
            <a:ext cx="2047056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Stage (group)</a:t>
            </a:r>
            <a:endParaRPr kumimoji="1"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278596" y="5457668"/>
            <a:ext cx="898550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image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2334666" y="5457668"/>
            <a:ext cx="876177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image1</a:t>
            </a:r>
            <a:endParaRPr kumimoji="1" lang="zh-TW" altLang="en-US" dirty="0"/>
          </a:p>
        </p:txBody>
      </p:sp>
      <p:cxnSp>
        <p:nvCxnSpPr>
          <p:cNvPr id="45" name="肘形接點 44"/>
          <p:cNvCxnSpPr>
            <a:stCxn id="48" idx="2"/>
            <a:endCxn id="43" idx="0"/>
          </p:cNvCxnSpPr>
          <p:nvPr/>
        </p:nvCxnSpPr>
        <p:spPr>
          <a:xfrm rot="5400000">
            <a:off x="1807360" y="4979990"/>
            <a:ext cx="398189" cy="5571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接點 45"/>
          <p:cNvCxnSpPr>
            <a:stCxn id="48" idx="2"/>
            <a:endCxn id="44" idx="0"/>
          </p:cNvCxnSpPr>
          <p:nvPr/>
        </p:nvCxnSpPr>
        <p:spPr>
          <a:xfrm rot="16200000" flipH="1">
            <a:off x="2329802" y="5014714"/>
            <a:ext cx="398189" cy="487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388379" y="6003391"/>
            <a:ext cx="31209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4. 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依序將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image2,image1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移到</a:t>
            </a:r>
            <a:r>
              <a:rPr lang="en-US" altLang="zh-TW" sz="1200" dirty="0" err="1" smtClean="0">
                <a:latin typeface="微軟正黑體" pitchFamily="34" charset="-120"/>
                <a:ea typeface="微軟正黑體" pitchFamily="34" charset="-120"/>
              </a:rPr>
              <a:t>myGroup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下</a:t>
            </a:r>
            <a:endParaRPr lang="en-US" altLang="zh-TW" sz="1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640770" y="4699439"/>
            <a:ext cx="1288534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myGroup</a:t>
            </a:r>
            <a:endParaRPr kumimoji="1" lang="zh-TW" altLang="en-US" dirty="0"/>
          </a:p>
        </p:txBody>
      </p:sp>
      <p:cxnSp>
        <p:nvCxnSpPr>
          <p:cNvPr id="49" name="肘形接點 48"/>
          <p:cNvCxnSpPr>
            <a:stCxn id="42" idx="2"/>
            <a:endCxn id="48" idx="0"/>
          </p:cNvCxnSpPr>
          <p:nvPr/>
        </p:nvCxnSpPr>
        <p:spPr>
          <a:xfrm rot="16200000" flipH="1">
            <a:off x="1781708" y="4196109"/>
            <a:ext cx="334335" cy="6723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3462051" y="4005064"/>
            <a:ext cx="2047056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Stage (group)</a:t>
            </a:r>
            <a:endParaRPr kumimoji="1"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4151461" y="5457668"/>
            <a:ext cx="898550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image1</a:t>
            </a:r>
            <a:endParaRPr kumimoji="1"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5207531" y="5457668"/>
            <a:ext cx="876177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image2</a:t>
            </a:r>
            <a:endParaRPr kumimoji="1" lang="zh-TW" altLang="en-US" dirty="0"/>
          </a:p>
        </p:txBody>
      </p:sp>
      <p:cxnSp>
        <p:nvCxnSpPr>
          <p:cNvPr id="62" name="肘形接點 61"/>
          <p:cNvCxnSpPr>
            <a:stCxn id="64" idx="2"/>
            <a:endCxn id="60" idx="0"/>
          </p:cNvCxnSpPr>
          <p:nvPr/>
        </p:nvCxnSpPr>
        <p:spPr>
          <a:xfrm rot="5400000">
            <a:off x="4680225" y="4979990"/>
            <a:ext cx="398189" cy="5571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接點 62"/>
          <p:cNvCxnSpPr>
            <a:stCxn id="64" idx="2"/>
            <a:endCxn id="61" idx="0"/>
          </p:cNvCxnSpPr>
          <p:nvPr/>
        </p:nvCxnSpPr>
        <p:spPr>
          <a:xfrm rot="16200000" flipH="1">
            <a:off x="5202667" y="5014714"/>
            <a:ext cx="398189" cy="487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4513635" y="4699439"/>
            <a:ext cx="1288534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myGroup</a:t>
            </a:r>
            <a:endParaRPr kumimoji="1" lang="zh-TW" altLang="en-US" dirty="0"/>
          </a:p>
        </p:txBody>
      </p:sp>
      <p:cxnSp>
        <p:nvCxnSpPr>
          <p:cNvPr id="65" name="肘形接點 64"/>
          <p:cNvCxnSpPr>
            <a:stCxn id="59" idx="2"/>
            <a:endCxn id="64" idx="0"/>
          </p:cNvCxnSpPr>
          <p:nvPr/>
        </p:nvCxnSpPr>
        <p:spPr>
          <a:xfrm rot="16200000" flipH="1">
            <a:off x="4654573" y="4196109"/>
            <a:ext cx="334335" cy="6723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3635112" y="6003391"/>
            <a:ext cx="23050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smtClean="0">
                <a:latin typeface="微軟正黑體" pitchFamily="34" charset="-120"/>
                <a:ea typeface="微軟正黑體" pitchFamily="34" charset="-120"/>
              </a:rPr>
              <a:t>5. 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讓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image2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蓋在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image1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上面</a:t>
            </a:r>
            <a:endParaRPr lang="en-US" altLang="zh-TW" sz="1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951537" y="4005064"/>
            <a:ext cx="2047056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Stage (group)</a:t>
            </a:r>
            <a:endParaRPr kumimoji="1"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7697017" y="5457668"/>
            <a:ext cx="876177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image2</a:t>
            </a:r>
            <a:endParaRPr kumimoji="1" lang="zh-TW" altLang="en-US" dirty="0"/>
          </a:p>
        </p:txBody>
      </p:sp>
      <p:cxnSp>
        <p:nvCxnSpPr>
          <p:cNvPr id="71" name="肘形接點 70"/>
          <p:cNvCxnSpPr>
            <a:stCxn id="72" idx="2"/>
            <a:endCxn id="69" idx="0"/>
          </p:cNvCxnSpPr>
          <p:nvPr/>
        </p:nvCxnSpPr>
        <p:spPr>
          <a:xfrm rot="16200000" flipH="1">
            <a:off x="7692153" y="5014714"/>
            <a:ext cx="398189" cy="487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7003121" y="4699439"/>
            <a:ext cx="1288534" cy="3600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 smtClean="0"/>
              <a:t>myGroup</a:t>
            </a:r>
            <a:endParaRPr kumimoji="1" lang="zh-TW" altLang="en-US" dirty="0"/>
          </a:p>
        </p:txBody>
      </p:sp>
      <p:cxnSp>
        <p:nvCxnSpPr>
          <p:cNvPr id="73" name="肘形接點 72"/>
          <p:cNvCxnSpPr>
            <a:stCxn id="67" idx="2"/>
            <a:endCxn id="72" idx="0"/>
          </p:cNvCxnSpPr>
          <p:nvPr/>
        </p:nvCxnSpPr>
        <p:spPr>
          <a:xfrm rot="16200000" flipH="1">
            <a:off x="7144059" y="4196109"/>
            <a:ext cx="334335" cy="6723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6682042" y="6003391"/>
            <a:ext cx="16096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en-US" altLang="zh-TW" sz="1200" smtClean="0">
                <a:latin typeface="微軟正黑體" pitchFamily="34" charset="-120"/>
                <a:ea typeface="微軟正黑體" pitchFamily="34" charset="-120"/>
              </a:rPr>
              <a:t>. 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刪除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 image1</a:t>
            </a:r>
            <a:endParaRPr lang="en-US" altLang="zh-TW" sz="12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767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smtClean="0">
                <a:latin typeface="微軟正黑體" pitchFamily="34" charset="-120"/>
                <a:ea typeface="微軟正黑體" pitchFamily="34" charset="-120"/>
              </a:rPr>
              <a:t>P. </a:t>
            </a:r>
            <a:r>
              <a:rPr lang="en-US" altLang="zh-TW" sz="2400" dirty="0" err="1" smtClean="0">
                <a:latin typeface="微軟正黑體" pitchFamily="34" charset="-120"/>
                <a:ea typeface="微軟正黑體" pitchFamily="34" charset="-120"/>
              </a:rPr>
              <a:t>display.newGroup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 新增群組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座標系統需參考目前群組的座標系統如下程式示例：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myGroup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display.newGroup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myGroup.x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myGroup.y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0,0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並建立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100x100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兩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張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圖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display.newImageRect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("cats.png",100,100)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myImage2 =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display.newImageRect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("cats.png",100,100)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myImage2.alpha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0.5</a:t>
            </a: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myGroup:insert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(myImage2)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myGroup:insert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myGroup:translate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(100,100) --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如圖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，整個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group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移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到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100,100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的位置，參考座標是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stage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的座標</a:t>
            </a: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myImage:translate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(10,10)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--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如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圖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位移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10,10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位置，參考座標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myGroup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的座標系進行位移，所以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的座標在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stage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應該是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110,110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，我們可以用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localToContent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方法知道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實際在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stage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的座標。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myImage:localToContent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(0,0)) 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110,110</a:t>
            </a: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所以每一個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group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都有自己的座標系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zh-TW" altLang="en-US" sz="1600" b="1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284984"/>
            <a:ext cx="3124200" cy="240030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9" name="直線接點 8"/>
          <p:cNvCxnSpPr/>
          <p:nvPr/>
        </p:nvCxnSpPr>
        <p:spPr>
          <a:xfrm>
            <a:off x="6948264" y="3284984"/>
            <a:ext cx="0" cy="2400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562600" y="4653136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298" y="1016757"/>
            <a:ext cx="2200406" cy="1968202"/>
          </a:xfrm>
          <a:prstGeom prst="rect">
            <a:avLst/>
          </a:prstGeom>
        </p:spPr>
      </p:pic>
      <p:cxnSp>
        <p:nvCxnSpPr>
          <p:cNvPr id="52" name="直線接點 51"/>
          <p:cNvCxnSpPr/>
          <p:nvPr/>
        </p:nvCxnSpPr>
        <p:spPr>
          <a:xfrm>
            <a:off x="7668344" y="1016757"/>
            <a:ext cx="0" cy="1968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6496298" y="2204864"/>
            <a:ext cx="2200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5562600" y="4797152"/>
            <a:ext cx="31242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7092280" y="3284984"/>
            <a:ext cx="0" cy="24003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6948264" y="4653136"/>
            <a:ext cx="144016" cy="1440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444473" y="692696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圖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A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6096" y="5721057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圖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B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745072" y="1990116"/>
            <a:ext cx="8194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(100,100</a:t>
            </a:r>
            <a:r>
              <a:rPr lang="en-US" altLang="zh-TW" sz="11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100" b="1" dirty="0">
              <a:solidFill>
                <a:schemeClr val="bg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992659" y="4372769"/>
            <a:ext cx="8194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(100,100</a:t>
            </a:r>
            <a:r>
              <a:rPr lang="en-US" altLang="zh-TW" sz="11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100" b="1" dirty="0">
              <a:solidFill>
                <a:schemeClr val="bg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164288" y="4869160"/>
            <a:ext cx="8194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(110,110</a:t>
            </a:r>
            <a:r>
              <a:rPr lang="en-US" altLang="zh-TW" sz="11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7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Q.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display.colorSample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取畫面選定位置顏色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zh-TW" altLang="de-DE" sz="1600" dirty="0" smtClean="0">
                <a:latin typeface="微軟正黑體" pitchFamily="34" charset="-120"/>
                <a:ea typeface="微軟正黑體" pitchFamily="34" charset="-120"/>
              </a:rPr>
              <a:t>擷取</a:t>
            </a:r>
            <a:r>
              <a:rPr lang="zh-TW" altLang="de-DE" sz="1600" dirty="0">
                <a:latin typeface="微軟正黑體" pitchFamily="34" charset="-120"/>
                <a:ea typeface="微軟正黑體" pitchFamily="34" charset="-120"/>
              </a:rPr>
              <a:t>指定像素色彩</a:t>
            </a:r>
            <a:r>
              <a:rPr lang="zh-TW" altLang="de-DE" sz="1600" dirty="0" smtClean="0">
                <a:latin typeface="微軟正黑體" pitchFamily="34" charset="-120"/>
                <a:ea typeface="微軟正黑體" pitchFamily="34" charset="-120"/>
              </a:rPr>
              <a:t>資訊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local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function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onColorSample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event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 )    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print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"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座標採樣位置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("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.. </a:t>
            </a: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event.x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 ..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","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.. </a:t>
            </a: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event.y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 ..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")"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)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--&gt;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輸出座標採樣位置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(1,1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print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"R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"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.. </a:t>
            </a: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event.r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 ) 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輸出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R = 0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print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"G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"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.. </a:t>
            </a: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event.g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 ) 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輸出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G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= 0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print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"B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"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.. </a:t>
            </a: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event.b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 ) 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輸出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= 0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print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"A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"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.. </a:t>
            </a: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event.a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 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輸出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end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de-DE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display.colorSample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( 1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de-DE" altLang="zh-TW" sz="1600" dirty="0" err="1">
                <a:latin typeface="微軟正黑體" pitchFamily="34" charset="-120"/>
                <a:ea typeface="微軟正黑體" pitchFamily="34" charset="-120"/>
              </a:rPr>
              <a:t>onColorSample</a:t>
            </a:r>
            <a:r>
              <a:rPr lang="de-DE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de-DE" altLang="zh-TW" sz="16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採樣座標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1,1</a:t>
            </a: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可做小畫家的顏色擷取器，或是自己設計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colorPicker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的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widget</a:t>
            </a: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42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精選 </a:t>
            </a:r>
            <a:r>
              <a:rPr lang="en-US" altLang="zh-TW" sz="3600" dirty="0" smtClean="0">
                <a:latin typeface="微軟正黑體" pitchFamily="34" charset="-120"/>
                <a:ea typeface="微軟正黑體" pitchFamily="34" charset="-120"/>
              </a:rPr>
              <a:t>API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 章節介紹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共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14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章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3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string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字串處理</a:t>
            </a:r>
          </a:p>
          <a:p>
            <a:pPr>
              <a:buFont typeface="+mj-lt"/>
              <a:buAutoNum type="arabicPeriod"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table (array)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陣列處理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global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全域函示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w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idget - button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按鈕設計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display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 視覺物件</a:t>
            </a:r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&lt;&lt;</a:t>
            </a:r>
            <a:r>
              <a: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今日</a:t>
            </a:r>
            <a:r>
              <a:rPr lang="zh-TW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講解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timer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計時器</a:t>
            </a: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transition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動畫處理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io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文件處理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json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資料格式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sqlite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資料庫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network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網路程式設計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n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ative 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webview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瀏覽器元件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sound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聲音物件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rabicPeriod"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composer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場景處理</a:t>
            </a: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第五章 </a:t>
            </a:r>
            <a:r>
              <a:rPr lang="en-US" altLang="zh-TW" sz="3600" dirty="0" smtClean="0">
                <a:latin typeface="微軟正黑體" pitchFamily="34" charset="-120"/>
                <a:ea typeface="微軟正黑體" pitchFamily="34" charset="-120"/>
              </a:rPr>
              <a:t>display</a:t>
            </a:r>
            <a:endParaRPr lang="zh-TW" altLang="en-US" sz="3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53136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Ｗ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idth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/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display.contentHeight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場景寬高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display.contentCenterX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/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display.contentCenterY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場景中心點座標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display.contentScaleX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/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display.contentScaleY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場景縮放比例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display.pixelWidth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/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display.pixelHeight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螢幕實際寬高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display.fps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影格速率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display.currentStage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場景物件</a:t>
            </a: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display.newCircle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新增圓</a:t>
            </a: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display.newLine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新增線</a:t>
            </a: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display.newPolygon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新增多邊形</a:t>
            </a: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display.newRect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新增矩形</a:t>
            </a: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display.newRoundedRect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新增導角矩形</a:t>
            </a: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display.newText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新增文字</a:t>
            </a: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display.newEmbossText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新增浮雕文字</a:t>
            </a: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display.newImage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新增圖片</a:t>
            </a: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display.newImageRect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新增指定大小圖片</a:t>
            </a: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display.newGroup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新增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群組</a:t>
            </a:r>
          </a:p>
          <a:p>
            <a:pPr>
              <a:buFont typeface="+mj-lt"/>
              <a:buAutoNum type="alphaUcPeriod"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display.colorSample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取畫面選定位置顏色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786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display.content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Ｗ</a:t>
            </a:r>
            <a:r>
              <a:rPr lang="en-US" altLang="zh-TW" sz="2400" dirty="0" err="1" smtClean="0">
                <a:latin typeface="微軟正黑體" pitchFamily="34" charset="-120"/>
                <a:ea typeface="微軟正黑體" pitchFamily="34" charset="-120"/>
              </a:rPr>
              <a:t>idth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 / </a:t>
            </a:r>
            <a:r>
              <a:rPr lang="en-US" altLang="zh-TW" sz="2400" dirty="0" err="1" smtClean="0">
                <a:latin typeface="微軟正黑體" pitchFamily="34" charset="-120"/>
                <a:ea typeface="微軟正黑體" pitchFamily="34" charset="-120"/>
              </a:rPr>
              <a:t>display.contentHeight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場景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寬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高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config.lua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此檔案放在跟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同層資料夾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，做環境初始設定用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application = { </a:t>
            </a:r>
            <a:endParaRPr lang="en-US" altLang="zh-TW" sz="1600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content </a:t>
            </a: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= { </a:t>
            </a:r>
            <a:endParaRPr lang="en-US" altLang="zh-TW" sz="1600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	width </a:t>
            </a: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= 320, 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--</a:t>
            </a:r>
            <a:r>
              <a:rPr lang="zh-TW" altLang="en-US" sz="1600" dirty="0" smtClean="0">
                <a:latin typeface="Microsoft JhengHei" charset="0"/>
                <a:ea typeface="Microsoft JhengHei" charset="0"/>
                <a:cs typeface="Microsoft JhengHei" charset="0"/>
              </a:rPr>
              <a:t>舞台寬</a:t>
            </a:r>
            <a:endParaRPr lang="en-US" altLang="zh-TW" sz="1600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	height </a:t>
            </a: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= 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480, --</a:t>
            </a:r>
            <a:r>
              <a:rPr lang="zh-TW" altLang="en-US" sz="1600" dirty="0" smtClean="0">
                <a:latin typeface="Microsoft JhengHei" charset="0"/>
                <a:ea typeface="Microsoft JhengHei" charset="0"/>
                <a:cs typeface="Microsoft JhengHei" charset="0"/>
              </a:rPr>
              <a:t>舞台高</a:t>
            </a:r>
            <a:endParaRPr lang="en-US" altLang="zh-TW" sz="1600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	scale </a:t>
            </a: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= "letterbox", </a:t>
            </a:r>
            <a:endParaRPr lang="en-US" altLang="zh-TW" sz="1600" dirty="0" smtClean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	fps </a:t>
            </a: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= 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30 </a:t>
            </a: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} 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}</a:t>
            </a: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  <a:endParaRPr lang="en-US" altLang="zh-TW" sz="1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以 </a:t>
            </a: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iphone4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 為模擬環境，螢幕大小</a:t>
            </a: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 640 x 960)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local widget = require("widget")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btn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widget.newButton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({label="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click",shape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="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rect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"})</a:t>
            </a:r>
          </a:p>
          <a:p>
            <a:pPr marL="0" indent="0">
              <a:buNone/>
            </a:pP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btn.x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display.contentWidth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/2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-- 160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，舞台寬一半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btn.y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=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display.contentHeight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/2 -- 240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，舞台高一半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將按鈕元件放在畫面中央，根據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config.lua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環境設定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得知舞台寬度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為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320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、高為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480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，呈現為圖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B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若沒有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config.lua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這隻檔案，則舞台寬高分別為預設模擬環境寬高分別為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640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960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，呈現為圖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。</a:t>
            </a: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174" y="933921"/>
            <a:ext cx="1916927" cy="37912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950" y="924393"/>
            <a:ext cx="1916927" cy="37912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28216" y="4653136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圖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A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344441" y="469347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圖Ｂ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48064" y="2942002"/>
            <a:ext cx="966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  <a:latin typeface="Microsoft JhengHei" charset="0"/>
                <a:ea typeface="Microsoft JhengHei" charset="0"/>
                <a:cs typeface="Microsoft JhengHei" charset="0"/>
              </a:rPr>
              <a:t>(320,480)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48874" y="2977207"/>
            <a:ext cx="966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  <a:latin typeface="Microsoft JhengHei" charset="0"/>
                <a:ea typeface="Microsoft JhengHei" charset="0"/>
                <a:cs typeface="Microsoft JhengHei" charset="0"/>
              </a:rPr>
              <a:t>(160,240)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43305" y="1811539"/>
            <a:ext cx="17764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螢幕大小</a:t>
            </a:r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640 x </a:t>
            </a:r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960</a:t>
            </a:r>
          </a:p>
          <a:p>
            <a:r>
              <a:rPr lang="zh-TW" altLang="en-US" sz="1400" b="1" dirty="0" smtClean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舞台大小</a:t>
            </a:r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640 x </a:t>
            </a:r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960</a:t>
            </a:r>
            <a:endParaRPr lang="zh-TW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79382" y="1805783"/>
            <a:ext cx="18133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螢幕大小</a:t>
            </a:r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640 x </a:t>
            </a:r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960</a:t>
            </a:r>
          </a:p>
          <a:p>
            <a:r>
              <a:rPr lang="zh-TW" altLang="en-US" sz="1400" b="1" dirty="0" smtClean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舞台大小</a:t>
            </a:r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320 </a:t>
            </a:r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x </a:t>
            </a:r>
            <a:r>
              <a:rPr lang="en-US" altLang="zh-TW" sz="1400" b="1" dirty="0" smtClean="0">
                <a:solidFill>
                  <a:schemeClr val="accent1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480</a:t>
            </a:r>
            <a:endParaRPr lang="zh-TW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B.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display.contentCenterX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 /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display.contentCenterY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場景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中心點座標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 (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以 </a:t>
            </a:r>
            <a:r>
              <a:rPr lang="en-US" altLang="zh-TW" sz="1600" b="1" dirty="0">
                <a:latin typeface="微軟正黑體" pitchFamily="34" charset="-120"/>
                <a:ea typeface="微軟正黑體" pitchFamily="34" charset="-120"/>
              </a:rPr>
              <a:t>iphone4</a:t>
            </a: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 為模擬環境，螢幕大小</a:t>
            </a:r>
            <a:r>
              <a:rPr lang="en-US" altLang="zh-TW" sz="1600" b="1" dirty="0">
                <a:latin typeface="微軟正黑體" pitchFamily="34" charset="-120"/>
                <a:ea typeface="微軟正黑體" pitchFamily="34" charset="-120"/>
              </a:rPr>
              <a:t> 640 x </a:t>
            </a: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960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，無</a:t>
            </a: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b="1" dirty="0" err="1" smtClean="0">
                <a:latin typeface="微軟正黑體" pitchFamily="34" charset="-120"/>
                <a:ea typeface="微軟正黑體" pitchFamily="34" charset="-120"/>
              </a:rPr>
              <a:t>config.lua</a:t>
            </a: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檔案</a:t>
            </a: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widget = require("widget")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btn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widget.newButton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({label="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click",shape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="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rect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"})</a:t>
            </a:r>
          </a:p>
          <a:p>
            <a:pPr marL="0" indent="0">
              <a:buNone/>
            </a:pP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btn.x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display.contentCenterX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-- 320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，舞台寬一半</a:t>
            </a: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btn.y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display.contentCenterY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-- 480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，舞台高一半</a:t>
            </a: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636912"/>
            <a:ext cx="1916927" cy="37912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47290" y="4654521"/>
            <a:ext cx="966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srgbClr val="C00000"/>
                </a:solidFill>
                <a:latin typeface="Microsoft JhengHei" charset="0"/>
                <a:ea typeface="Microsoft JhengHei" charset="0"/>
                <a:cs typeface="Microsoft JhengHei" charset="0"/>
              </a:rPr>
              <a:t>(320,480)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6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C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display.contentScaleX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 /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display.contentScaleY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場景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縮放比例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config.lua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application </a:t>
            </a: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= { </a:t>
            </a: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content = { </a:t>
            </a: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	width = 320, --</a:t>
            </a:r>
            <a:r>
              <a:rPr lang="zh-TW" altLang="en-US" sz="1600" dirty="0">
                <a:latin typeface="Microsoft JhengHei" charset="0"/>
                <a:ea typeface="Microsoft JhengHei" charset="0"/>
                <a:cs typeface="Microsoft JhengHei" charset="0"/>
              </a:rPr>
              <a:t>舞台寬</a:t>
            </a:r>
            <a:endParaRPr lang="en-US" altLang="zh-TW" sz="1600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	height = 480, --</a:t>
            </a:r>
            <a:r>
              <a:rPr lang="zh-TW" altLang="en-US" sz="1600" dirty="0">
                <a:latin typeface="Microsoft JhengHei" charset="0"/>
                <a:ea typeface="Microsoft JhengHei" charset="0"/>
                <a:cs typeface="Microsoft JhengHei" charset="0"/>
              </a:rPr>
              <a:t>舞台高</a:t>
            </a:r>
            <a:endParaRPr lang="en-US" altLang="zh-TW" sz="1600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	fps = 30 </a:t>
            </a: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} 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}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 </a:t>
            </a: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以 </a:t>
            </a:r>
            <a:r>
              <a:rPr lang="en-US" altLang="zh-TW" sz="1600" b="1" dirty="0">
                <a:latin typeface="微軟正黑體" pitchFamily="34" charset="-120"/>
                <a:ea typeface="微軟正黑體" pitchFamily="34" charset="-120"/>
              </a:rPr>
              <a:t>iphone4</a:t>
            </a: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 為模擬環境，螢幕大小</a:t>
            </a:r>
            <a:r>
              <a:rPr lang="en-US" altLang="zh-TW" sz="1600" b="1" dirty="0">
                <a:latin typeface="微軟正黑體" pitchFamily="34" charset="-120"/>
                <a:ea typeface="微軟正黑體" pitchFamily="34" charset="-120"/>
              </a:rPr>
              <a:t> 640 x </a:t>
            </a: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960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display.contentScaleX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 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0.5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，來自舞台寬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度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螢幕寬度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print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display.contentScaleY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 --&gt;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0.5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來自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舞台高度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螢幕高度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214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D.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display.pixelWidth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 /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display.pixelHeight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螢幕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實際寬高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config.lua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application = { </a:t>
            </a: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content = { </a:t>
            </a: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	width = 320, --</a:t>
            </a:r>
            <a:r>
              <a:rPr lang="zh-TW" altLang="en-US" sz="1600" dirty="0">
                <a:latin typeface="Microsoft JhengHei" charset="0"/>
                <a:ea typeface="Microsoft JhengHei" charset="0"/>
                <a:cs typeface="Microsoft JhengHei" charset="0"/>
              </a:rPr>
              <a:t>舞台寬</a:t>
            </a:r>
            <a:endParaRPr lang="en-US" altLang="zh-TW" sz="1600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	height = 480, --</a:t>
            </a:r>
            <a:r>
              <a:rPr lang="zh-TW" altLang="en-US" sz="1600" dirty="0">
                <a:latin typeface="Microsoft JhengHei" charset="0"/>
                <a:ea typeface="Microsoft JhengHei" charset="0"/>
                <a:cs typeface="Microsoft JhengHei" charset="0"/>
              </a:rPr>
              <a:t>舞台高</a:t>
            </a:r>
            <a:endParaRPr lang="en-US" altLang="zh-TW" sz="1600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	fps = 30 </a:t>
            </a: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	} </a:t>
            </a: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}</a:t>
            </a: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 </a:t>
            </a: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( </a:t>
            </a: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以 </a:t>
            </a:r>
            <a:r>
              <a:rPr lang="en-US" altLang="zh-TW" sz="1600" b="1" dirty="0">
                <a:latin typeface="微軟正黑體" pitchFamily="34" charset="-120"/>
                <a:ea typeface="微軟正黑體" pitchFamily="34" charset="-120"/>
              </a:rPr>
              <a:t>iphone4</a:t>
            </a: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 為模擬環境，螢幕大小</a:t>
            </a:r>
            <a:r>
              <a:rPr lang="en-US" altLang="zh-TW" sz="1600" b="1" dirty="0">
                <a:latin typeface="微軟正黑體" pitchFamily="34" charset="-120"/>
                <a:ea typeface="微軟正黑體" pitchFamily="34" charset="-120"/>
              </a:rPr>
              <a:t> 640 x 960</a:t>
            </a:r>
            <a:r>
              <a:rPr lang="zh-TW" altLang="en-US" sz="16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b="1" dirty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1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display.pixelWidth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640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，即螢幕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寬度</a:t>
            </a: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display.pixelHeight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)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輸出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960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，即螢幕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高度</a:t>
            </a: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334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E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. </a:t>
            </a:r>
            <a:r>
              <a:rPr lang="en-US" altLang="zh-TW" sz="2400" dirty="0" err="1">
                <a:latin typeface="微軟正黑體" pitchFamily="34" charset="-120"/>
                <a:ea typeface="微軟正黑體" pitchFamily="34" charset="-120"/>
              </a:rPr>
              <a:t>display.fps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影格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速率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config.lua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application = { </a:t>
            </a:r>
            <a:r>
              <a:rPr lang="zh-TW" altLang="en-US" sz="1600" dirty="0" smtClean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content </a:t>
            </a: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= { </a:t>
            </a:r>
            <a:r>
              <a:rPr lang="zh-TW" altLang="en-US" sz="1600" dirty="0" smtClean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fps </a:t>
            </a:r>
            <a:r>
              <a:rPr lang="en-US" altLang="zh-TW" sz="1600" dirty="0">
                <a:latin typeface="Microsoft JhengHei" charset="0"/>
                <a:ea typeface="Microsoft JhengHei" charset="0"/>
                <a:cs typeface="Microsoft JhengHei" charset="0"/>
              </a:rPr>
              <a:t>= 30 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} }</a:t>
            </a:r>
            <a:r>
              <a:rPr lang="zh-TW" altLang="en-US" sz="1600" dirty="0" smtClean="0"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--</a:t>
            </a:r>
            <a:r>
              <a:rPr lang="zh-TW" altLang="en-US" sz="1600" dirty="0" smtClean="0">
                <a:latin typeface="Microsoft JhengHei" charset="0"/>
                <a:ea typeface="Microsoft JhengHei" charset="0"/>
                <a:cs typeface="Microsoft JhengHei" charset="0"/>
              </a:rPr>
              <a:t> 僅設定初始影格速率</a:t>
            </a:r>
            <a:r>
              <a:rPr lang="en-US" altLang="zh-TW" sz="1600" dirty="0" smtClean="0">
                <a:latin typeface="Microsoft JhengHei" charset="0"/>
                <a:ea typeface="Microsoft JhengHei" charset="0"/>
                <a:cs typeface="Microsoft JhengHei" charset="0"/>
              </a:rPr>
              <a:t> 30</a:t>
            </a: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main.lua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b="1" dirty="0" smtClean="0">
                <a:latin typeface="微軟正黑體" pitchFamily="34" charset="-120"/>
                <a:ea typeface="微軟正黑體" pitchFamily="34" charset="-120"/>
              </a:rPr>
              <a:t>-- </a:t>
            </a:r>
            <a:r>
              <a:rPr lang="zh-TW" altLang="en-US" sz="1600" b="1" dirty="0" smtClean="0">
                <a:latin typeface="微軟正黑體" pitchFamily="34" charset="-120"/>
                <a:ea typeface="微軟正黑體" pitchFamily="34" charset="-120"/>
              </a:rPr>
              <a:t>簡易範例</a:t>
            </a:r>
            <a:endParaRPr lang="en-US" altLang="zh-TW" sz="16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 Corona SDK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有一個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繼承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EventListener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的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Runtime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物件專門偵聽事件，可以處理包含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enterFrame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影格運算，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system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系統事件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, orientation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手機翻轉等三種事件，而我們這裡要提到的是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enterFrame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事件，也就是專門處理動畫的事件。我們知道在我們常看的手繪卡通動畫通常是每秒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張圖片，若每秒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張圖片，我們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看到主角砍殺敵人的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畫面，只有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主角拿劍跟敵人被砍噴血兩張圖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，畫面一定很不流暢，所以構成動畫建議是每秒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12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個畫面以上，可以看到更細微的動作，術語就是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12fps ( frame per second )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，這也可以說是控制影片流暢程度的參考，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3d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動畫與真人影視節目通常是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30fps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，遊戲有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30/60fps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比較常見，當然影格速率越高消耗的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CPU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資源也越多。下面是簡單動畫範例，按鈕每秒往右移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30px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widget = require("widget")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local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btn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 = 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widget.newButton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({label="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click",shape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="</a:t>
            </a:r>
            <a:r>
              <a:rPr lang="en-US" altLang="zh-TW" sz="1600" dirty="0" err="1">
                <a:latin typeface="微軟正黑體" pitchFamily="34" charset="-120"/>
                <a:ea typeface="微軟正黑體" pitchFamily="34" charset="-120"/>
              </a:rPr>
              <a:t>rect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"})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print(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display.fps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) --&gt;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輸出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30</a:t>
            </a:r>
          </a:p>
          <a:p>
            <a:pPr marL="0" indent="0">
              <a:buNone/>
            </a:pP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Runtime:addEventListener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(“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enterFrame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”,  function(event)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btn.x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= btn.x+1 end )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每秒會執行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30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次 </a:t>
            </a:r>
            <a:r>
              <a:rPr lang="en-US" altLang="zh-TW" sz="1600" dirty="0" err="1" smtClean="0">
                <a:latin typeface="微軟正黑體" pitchFamily="34" charset="-120"/>
                <a:ea typeface="微軟正黑體" pitchFamily="34" charset="-120"/>
              </a:rPr>
              <a:t>btn.x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600" dirty="0">
                <a:latin typeface="微軟正黑體" pitchFamily="34" charset="-120"/>
                <a:ea typeface="微軟正黑體" pitchFamily="34" charset="-120"/>
              </a:rPr>
              <a:t>= btn.x+1 </a:t>
            </a: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dirty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--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恭喜你你已經會射擊遊戲製作的</a:t>
            </a:r>
            <a:r>
              <a:rPr lang="zh-TW" altLang="en-US" sz="1600" smtClean="0">
                <a:latin typeface="微軟正黑體" pitchFamily="34" charset="-120"/>
                <a:ea typeface="微軟正黑體" pitchFamily="34" charset="-120"/>
              </a:rPr>
              <a:t>第一步發射子彈</a:t>
            </a:r>
            <a:r>
              <a:rPr lang="en-US" altLang="zh-TW" sz="160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  <a:sym typeface="Wingdings"/>
              </a:rPr>
              <a:t>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。當畫面有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1000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個視覺物件在跑，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fps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雖然設定為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30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，但電腦有可能運算能力不足導致影格速率下降，所以常玩遊戲會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lag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或稱掉格現象，</a:t>
            </a:r>
          </a:p>
          <a:p>
            <a:pPr marL="0" indent="0">
              <a:buNone/>
            </a:pP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在第六章會討論實際 </a:t>
            </a:r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fps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 偵測的實作。</a:t>
            </a:r>
          </a:p>
          <a:p>
            <a:pPr marL="0" indent="0">
              <a:buNone/>
            </a:pPr>
            <a:endParaRPr lang="zh-TW" altLang="en-US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indent="0">
              <a:buNone/>
            </a:pPr>
            <a:endParaRPr lang="en-US" altLang="zh-TW" sz="16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95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2063</Words>
  <Application>Microsoft Macintosh PowerPoint</Application>
  <PresentationFormat>如螢幕大小 (4:3)</PresentationFormat>
  <Paragraphs>351</Paragraphs>
  <Slides>25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Calibri</vt:lpstr>
      <vt:lpstr>Microsoft JhengHei</vt:lpstr>
      <vt:lpstr>Wingdings</vt:lpstr>
      <vt:lpstr>微軟正黑體</vt:lpstr>
      <vt:lpstr>新細明體</vt:lpstr>
      <vt:lpstr>Arial</vt:lpstr>
      <vt:lpstr>Office 佈景主題</vt:lpstr>
      <vt:lpstr>Corona SDK  精選 API 快速入門-第五章 Display 視覺物件</vt:lpstr>
      <vt:lpstr>作者介紹</vt:lpstr>
      <vt:lpstr>精選 API 章節介紹 (共14章)</vt:lpstr>
      <vt:lpstr>第五章 display</vt:lpstr>
      <vt:lpstr>A. display.contentＷidth / display.contentHeight  場景寬高</vt:lpstr>
      <vt:lpstr>B. display.contentCenterX / display.contentCenterY  場景中心點座標</vt:lpstr>
      <vt:lpstr>C. display.contentScaleX / display.contentScaleY  場景縮放比例</vt:lpstr>
      <vt:lpstr>D. display.pixelWidth / display.pixelHeight  螢幕實際寬高</vt:lpstr>
      <vt:lpstr>E. display.fps 影格速率</vt:lpstr>
      <vt:lpstr>F. display.currentStage 場景物件</vt:lpstr>
      <vt:lpstr>G. display.newCircle() 新增圓</vt:lpstr>
      <vt:lpstr>H. display.newLine() 新增線</vt:lpstr>
      <vt:lpstr>I. display.newPolygon() 新增多邊形</vt:lpstr>
      <vt:lpstr>J. display.newRect() 新增矩形</vt:lpstr>
      <vt:lpstr>K. display.newRoundedRect() 新增導角矩形</vt:lpstr>
      <vt:lpstr>L. display.newText() 新增文字</vt:lpstr>
      <vt:lpstr>M. display.newEmbossText() 新增浮雕文字</vt:lpstr>
      <vt:lpstr>N. display.newImage() 新增圖片</vt:lpstr>
      <vt:lpstr>PowerPoint 簡報</vt:lpstr>
      <vt:lpstr>O. display.newImageRect() 新增指定大小圖片</vt:lpstr>
      <vt:lpstr>P. display.newGroup() 新增群組</vt:lpstr>
      <vt:lpstr>P. display.newGroup() 新增群組</vt:lpstr>
      <vt:lpstr>P. display.newGroup() 新增群組</vt:lpstr>
      <vt:lpstr>Q. display.colorSample() 取畫面選定位置顏色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 SDK 精選 API 快速入門</dc:title>
  <dc:creator>designplusplus</dc:creator>
  <cp:lastModifiedBy>Microsoft Office 使用者</cp:lastModifiedBy>
  <cp:revision>362</cp:revision>
  <cp:lastPrinted>2016-01-14T03:16:47Z</cp:lastPrinted>
  <dcterms:created xsi:type="dcterms:W3CDTF">2016-01-13T12:04:05Z</dcterms:created>
  <dcterms:modified xsi:type="dcterms:W3CDTF">2016-01-22T02:39:07Z</dcterms:modified>
</cp:coreProperties>
</file>